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bo.org\Data\Home\Petaluma\rbradley\Documents\PRBO\ASSP%20Wing%20Summary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bo.org\Data\Home\Petaluma\rbradley\Documents\PRBO\ASSP%20Wing%20Summary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Monthly</a:t>
            </a:r>
            <a:r>
              <a:rPr lang="en-US" baseline="0"/>
              <a:t> Owl Predation as % of annual ASSP predation 2003-2011</a:t>
            </a:r>
            <a:endParaRPr lang="en-US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'Owl predation phenology'!$B$32</c:f>
              <c:strCache>
                <c:ptCount val="1"/>
                <c:pt idx="0">
                  <c:v>Annual Prop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'Owl predation phenology'!$C$33:$C$44</c:f>
                <c:numCache>
                  <c:formatCode>General</c:formatCode>
                  <c:ptCount val="12"/>
                  <c:pt idx="0">
                    <c:v>2.0932087551332114E-2</c:v>
                  </c:pt>
                  <c:pt idx="1">
                    <c:v>5.783825295334858E-2</c:v>
                  </c:pt>
                  <c:pt idx="2">
                    <c:v>0.13611328415378698</c:v>
                  </c:pt>
                  <c:pt idx="3">
                    <c:v>5.0179450796106632E-2</c:v>
                  </c:pt>
                  <c:pt idx="4">
                    <c:v>2.0291315839451915E-2</c:v>
                  </c:pt>
                  <c:pt idx="5">
                    <c:v>7.9297029833567921E-3</c:v>
                  </c:pt>
                  <c:pt idx="6">
                    <c:v>6.8060760559200094E-3</c:v>
                  </c:pt>
                  <c:pt idx="7">
                    <c:v>6.802721088435373E-3</c:v>
                  </c:pt>
                  <c:pt idx="8">
                    <c:v>0</c:v>
                  </c:pt>
                  <c:pt idx="9">
                    <c:v>0</c:v>
                  </c:pt>
                  <c:pt idx="10">
                    <c:v>1.9047619047619048E-3</c:v>
                  </c:pt>
                  <c:pt idx="11">
                    <c:v>0</c:v>
                  </c:pt>
                </c:numCache>
              </c:numRef>
            </c:plus>
            <c:minus>
              <c:numRef>
                <c:f>'Owl predation phenology'!$C$33:$C$44</c:f>
                <c:numCache>
                  <c:formatCode>General</c:formatCode>
                  <c:ptCount val="12"/>
                  <c:pt idx="0">
                    <c:v>2.0932087551332114E-2</c:v>
                  </c:pt>
                  <c:pt idx="1">
                    <c:v>5.783825295334858E-2</c:v>
                  </c:pt>
                  <c:pt idx="2">
                    <c:v>0.13611328415378698</c:v>
                  </c:pt>
                  <c:pt idx="3">
                    <c:v>5.0179450796106632E-2</c:v>
                  </c:pt>
                  <c:pt idx="4">
                    <c:v>2.0291315839451915E-2</c:v>
                  </c:pt>
                  <c:pt idx="5">
                    <c:v>7.9297029833567921E-3</c:v>
                  </c:pt>
                  <c:pt idx="6">
                    <c:v>6.8060760559200094E-3</c:v>
                  </c:pt>
                  <c:pt idx="7">
                    <c:v>6.802721088435373E-3</c:v>
                  </c:pt>
                  <c:pt idx="8">
                    <c:v>0</c:v>
                  </c:pt>
                  <c:pt idx="9">
                    <c:v>0</c:v>
                  </c:pt>
                  <c:pt idx="10">
                    <c:v>1.9047619047619048E-3</c:v>
                  </c:pt>
                  <c:pt idx="11">
                    <c:v>0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'Owl predation phenology'!$A$33:$A$44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'Owl predation phenology'!$B$33:$B$44</c:f>
              <c:numCache>
                <c:formatCode>0.00%</c:formatCode>
                <c:ptCount val="12"/>
                <c:pt idx="0">
                  <c:v>1.9740645263093732E-2</c:v>
                </c:pt>
                <c:pt idx="1">
                  <c:v>5.388323248955728E-2</c:v>
                </c:pt>
                <c:pt idx="2">
                  <c:v>0.21341956895077951</c:v>
                </c:pt>
                <c:pt idx="3">
                  <c:v>0.1142566558145398</c:v>
                </c:pt>
                <c:pt idx="4">
                  <c:v>1.9177433058034567E-2</c:v>
                </c:pt>
                <c:pt idx="5">
                  <c:v>3.1148587179382734E-3</c:v>
                </c:pt>
                <c:pt idx="6">
                  <c:v>2.8432789350627988E-3</c:v>
                </c:pt>
                <c:pt idx="7">
                  <c:v>2.2675736961451243E-3</c:v>
                </c:pt>
                <c:pt idx="8">
                  <c:v>0</c:v>
                </c:pt>
                <c:pt idx="9">
                  <c:v>0</c:v>
                </c:pt>
                <c:pt idx="10">
                  <c:v>6.3492063492063492E-4</c:v>
                </c:pt>
                <c:pt idx="11">
                  <c:v>0</c:v>
                </c:pt>
              </c:numCache>
            </c:numRef>
          </c:val>
        </c:ser>
        <c:marker val="1"/>
        <c:axId val="70166016"/>
        <c:axId val="70282240"/>
      </c:lineChart>
      <c:catAx>
        <c:axId val="70166016"/>
        <c:scaling>
          <c:orientation val="minMax"/>
        </c:scaling>
        <c:axPos val="b"/>
        <c:numFmt formatCode="General" sourceLinked="1"/>
        <c:tickLblPos val="nextTo"/>
        <c:crossAx val="70282240"/>
        <c:crosses val="autoZero"/>
        <c:auto val="1"/>
        <c:lblAlgn val="ctr"/>
        <c:lblOffset val="100"/>
      </c:catAx>
      <c:valAx>
        <c:axId val="70282240"/>
        <c:scaling>
          <c:orientation val="minMax"/>
        </c:scaling>
        <c:axPos val="l"/>
        <c:majorGridlines/>
        <c:numFmt formatCode="0.00%" sourceLinked="1"/>
        <c:tickLblPos val="nextTo"/>
        <c:crossAx val="701660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Owl</a:t>
            </a:r>
            <a:r>
              <a:rPr lang="en-US" baseline="0"/>
              <a:t> predation as % of monthly  </a:t>
            </a:r>
          </a:p>
          <a:p>
            <a:pPr>
              <a:defRPr/>
            </a:pPr>
            <a:r>
              <a:rPr lang="en-US" baseline="0"/>
              <a:t>ASSP predation 2003-2011</a:t>
            </a:r>
            <a:endParaRPr lang="en-US"/>
          </a:p>
        </c:rich>
      </c:tx>
      <c:layout>
        <c:manualLayout>
          <c:xMode val="edge"/>
          <c:yMode val="edge"/>
          <c:x val="0.11595822397200349"/>
          <c:y val="2.7777777777777801E-2"/>
        </c:manualLayout>
      </c:layout>
    </c:title>
    <c:plotArea>
      <c:layout/>
      <c:lineChart>
        <c:grouping val="standard"/>
        <c:ser>
          <c:idx val="0"/>
          <c:order val="0"/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'Owl predation phenology'!$E$18:$E$29</c:f>
                <c:numCache>
                  <c:formatCode>General</c:formatCode>
                  <c:ptCount val="12"/>
                  <c:pt idx="0">
                    <c:v>6.8802091615380256E-2</c:v>
                  </c:pt>
                  <c:pt idx="1">
                    <c:v>0.34333388534015374</c:v>
                  </c:pt>
                  <c:pt idx="2">
                    <c:v>5.3238382227727463E-2</c:v>
                  </c:pt>
                  <c:pt idx="3">
                    <c:v>0.14870736419438302</c:v>
                  </c:pt>
                  <c:pt idx="4">
                    <c:v>0.10963489434102579</c:v>
                  </c:pt>
                  <c:pt idx="5">
                    <c:v>4.1628387681400349E-2</c:v>
                  </c:pt>
                  <c:pt idx="6">
                    <c:v>7.6263926970274079E-2</c:v>
                  </c:pt>
                  <c:pt idx="7">
                    <c:v>0.12598815766974242</c:v>
                  </c:pt>
                  <c:pt idx="8">
                    <c:v>0</c:v>
                  </c:pt>
                </c:numCache>
              </c:numRef>
            </c:plus>
            <c:minus>
              <c:numRef>
                <c:f>'Owl predation phenology'!$E$18:$E$29</c:f>
                <c:numCache>
                  <c:formatCode>General</c:formatCode>
                  <c:ptCount val="12"/>
                  <c:pt idx="0">
                    <c:v>6.8802091615380256E-2</c:v>
                  </c:pt>
                  <c:pt idx="1">
                    <c:v>0.34333388534015374</c:v>
                  </c:pt>
                  <c:pt idx="2">
                    <c:v>5.3238382227727463E-2</c:v>
                  </c:pt>
                  <c:pt idx="3">
                    <c:v>0.14870736419438302</c:v>
                  </c:pt>
                  <c:pt idx="4">
                    <c:v>0.10963489434102579</c:v>
                  </c:pt>
                  <c:pt idx="5">
                    <c:v>4.1628387681400349E-2</c:v>
                  </c:pt>
                  <c:pt idx="6">
                    <c:v>7.6263926970274079E-2</c:v>
                  </c:pt>
                  <c:pt idx="7">
                    <c:v>0.12598815766974242</c:v>
                  </c:pt>
                  <c:pt idx="8">
                    <c:v>0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'Owl predation phenology'!$A$18:$A$29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'Owl predation phenology'!$B$18:$B$29</c:f>
              <c:numCache>
                <c:formatCode>0.00%</c:formatCode>
                <c:ptCount val="12"/>
                <c:pt idx="0">
                  <c:v>0.96923076923076912</c:v>
                </c:pt>
                <c:pt idx="1">
                  <c:v>0.83232009925558315</c:v>
                </c:pt>
                <c:pt idx="2">
                  <c:v>0.91810332497867231</c:v>
                </c:pt>
                <c:pt idx="3">
                  <c:v>0.58994527973022604</c:v>
                </c:pt>
                <c:pt idx="4">
                  <c:v>0.10070641345779506</c:v>
                </c:pt>
                <c:pt idx="5">
                  <c:v>1.7255892255892257E-2</c:v>
                </c:pt>
                <c:pt idx="6">
                  <c:v>3.7654320987654324E-2</c:v>
                </c:pt>
                <c:pt idx="7">
                  <c:v>4.7619047619047616E-2</c:v>
                </c:pt>
                <c:pt idx="8">
                  <c:v>0</c:v>
                </c:pt>
              </c:numCache>
            </c:numRef>
          </c:val>
        </c:ser>
        <c:marker val="1"/>
        <c:axId val="45196416"/>
        <c:axId val="45202048"/>
      </c:lineChart>
      <c:catAx>
        <c:axId val="45196416"/>
        <c:scaling>
          <c:orientation val="minMax"/>
        </c:scaling>
        <c:axPos val="b"/>
        <c:numFmt formatCode="General" sourceLinked="1"/>
        <c:tickLblPos val="nextTo"/>
        <c:crossAx val="45202048"/>
        <c:crosses val="autoZero"/>
        <c:auto val="1"/>
        <c:lblAlgn val="ctr"/>
        <c:lblOffset val="100"/>
      </c:catAx>
      <c:valAx>
        <c:axId val="45202048"/>
        <c:scaling>
          <c:orientation val="minMax"/>
          <c:min val="-0.2"/>
        </c:scaling>
        <c:axPos val="l"/>
        <c:majorGridlines/>
        <c:numFmt formatCode="0.00%" sourceLinked="1"/>
        <c:tickLblPos val="nextTo"/>
        <c:crossAx val="451964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PRBO Conservation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PRBO Staff</dc:creator>
  <cp:lastModifiedBy>PRBO Staff</cp:lastModifiedBy>
  <cp:revision>1</cp:revision>
  <dcterms:created xsi:type="dcterms:W3CDTF">2011-10-14T20:31:40Z</dcterms:created>
  <dcterms:modified xsi:type="dcterms:W3CDTF">2011-10-14T20:36:01Z</dcterms:modified>
</cp:coreProperties>
</file>